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79" r:id="rId4"/>
    <p:sldId id="381" r:id="rId5"/>
    <p:sldId id="382" r:id="rId6"/>
    <p:sldId id="386" r:id="rId7"/>
    <p:sldId id="390" r:id="rId8"/>
    <p:sldId id="393" r:id="rId9"/>
    <p:sldId id="394" r:id="rId10"/>
    <p:sldId id="389" r:id="rId11"/>
    <p:sldId id="392" r:id="rId12"/>
    <p:sldId id="388" r:id="rId13"/>
    <p:sldId id="395" r:id="rId14"/>
    <p:sldId id="396" r:id="rId15"/>
    <p:sldId id="397" r:id="rId16"/>
    <p:sldId id="398" r:id="rId17"/>
    <p:sldId id="399" r:id="rId18"/>
    <p:sldId id="400" r:id="rId19"/>
    <p:sldId id="401" r:id="rId20"/>
    <p:sldId id="40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0" autoAdjust="0"/>
    <p:restoredTop sz="94660"/>
  </p:normalViewPr>
  <p:slideViewPr>
    <p:cSldViewPr snapToGrid="0">
      <p:cViewPr varScale="1">
        <p:scale>
          <a:sx n="80" d="100"/>
          <a:sy n="80" d="100"/>
        </p:scale>
        <p:origin x="41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misvatting en van individueel naar totaal.</a:t>
            </a:r>
            <a:endParaRPr lang="nl-NL" dirty="0"/>
          </a:p>
        </p:txBody>
      </p:sp>
      <p:sp>
        <p:nvSpPr>
          <p:cNvPr id="3" name="Tijdelijke aanduiding voor inhoud 2"/>
          <p:cNvSpPr>
            <a:spLocks noGrp="1"/>
          </p:cNvSpPr>
          <p:nvPr>
            <p:ph idx="1"/>
          </p:nvPr>
        </p:nvSpPr>
        <p:spPr/>
        <p:txBody>
          <a:bodyPr>
            <a:normAutofit/>
          </a:bodyPr>
          <a:lstStyle/>
          <a:p>
            <a:r>
              <a:rPr lang="nl-NL" sz="2500" dirty="0" smtClean="0"/>
              <a:t>Het producentensurplus = niet gelijk aan de winst.</a:t>
            </a:r>
          </a:p>
          <a:p>
            <a:r>
              <a:rPr lang="nl-NL" sz="2500" dirty="0" smtClean="0"/>
              <a:t>Het is verschil tussen de leveringsbereidheid en prijs van het product.</a:t>
            </a:r>
          </a:p>
          <a:p>
            <a:r>
              <a:rPr lang="nl-NL" sz="2500" dirty="0" smtClean="0"/>
              <a:t>Ook wel het verschil tussen de GVK en de Prijs.</a:t>
            </a:r>
          </a:p>
          <a:p>
            <a:r>
              <a:rPr lang="nl-NL" sz="2500" dirty="0" smtClean="0"/>
              <a:t>Van het producentensurplus moet nog wel de constante kosten afgehaald worden.</a:t>
            </a:r>
            <a:endParaRPr lang="nl-NL" sz="2500" dirty="0"/>
          </a:p>
        </p:txBody>
      </p:sp>
    </p:spTree>
    <p:extLst>
      <p:ext uri="{BB962C8B-B14F-4D97-AF65-F5344CB8AC3E}">
        <p14:creationId xmlns:p14="http://schemas.microsoft.com/office/powerpoint/2010/main" val="643079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misvatting en van individueel naar totaal.</a:t>
            </a:r>
            <a:endParaRPr lang="nl-NL" dirty="0"/>
          </a:p>
        </p:txBody>
      </p:sp>
      <p:sp>
        <p:nvSpPr>
          <p:cNvPr id="3" name="Tijdelijke aanduiding voor inhoud 2"/>
          <p:cNvSpPr>
            <a:spLocks noGrp="1"/>
          </p:cNvSpPr>
          <p:nvPr>
            <p:ph idx="1"/>
          </p:nvPr>
        </p:nvSpPr>
        <p:spPr>
          <a:xfrm>
            <a:off x="677334" y="1744579"/>
            <a:ext cx="8596668" cy="4920916"/>
          </a:xfrm>
        </p:spPr>
        <p:txBody>
          <a:bodyPr>
            <a:normAutofit fontScale="92500" lnSpcReduction="10000"/>
          </a:bodyPr>
          <a:lstStyle/>
          <a:p>
            <a:r>
              <a:rPr lang="nl-NL" sz="2500" dirty="0" smtClean="0"/>
              <a:t>Om van het individuele surplus naar het totale surplus te gaan moeten we de surplus van alle individuen bij elkaar optellen.</a:t>
            </a:r>
          </a:p>
          <a:p>
            <a:r>
              <a:rPr lang="nl-NL" sz="2500" dirty="0" smtClean="0"/>
              <a:t>Dat is kapot veel werk en kan veel sneller.</a:t>
            </a:r>
          </a:p>
          <a:p>
            <a:r>
              <a:rPr lang="nl-NL" sz="2500" dirty="0" smtClean="0"/>
              <a:t>Namelijk de totale betalingsbereidheid van consumenten is weergegeven in de vraagfunctie. (</a:t>
            </a:r>
            <a:r>
              <a:rPr lang="nl-NL" sz="2500" dirty="0" err="1" smtClean="0"/>
              <a:t>Qv</a:t>
            </a:r>
            <a:r>
              <a:rPr lang="nl-NL" sz="2500" dirty="0" smtClean="0"/>
              <a:t>)</a:t>
            </a:r>
          </a:p>
          <a:p>
            <a:r>
              <a:rPr lang="nl-NL" sz="2500" dirty="0" smtClean="0"/>
              <a:t>Tenslotte de </a:t>
            </a:r>
            <a:r>
              <a:rPr lang="nl-NL" sz="2500" dirty="0" err="1" smtClean="0"/>
              <a:t>Qv</a:t>
            </a:r>
            <a:r>
              <a:rPr lang="nl-NL" sz="2500" dirty="0" smtClean="0"/>
              <a:t> functie geeft bij elke prijs de hoeveelheid vraag weer.</a:t>
            </a:r>
          </a:p>
          <a:p>
            <a:r>
              <a:rPr lang="nl-NL" sz="2500" dirty="0" smtClean="0"/>
              <a:t>De totale leveringsbereidheid is weergeven in de aanbodsfunctie (</a:t>
            </a:r>
            <a:r>
              <a:rPr lang="nl-NL" sz="2500" dirty="0" err="1" smtClean="0"/>
              <a:t>Qa</a:t>
            </a:r>
            <a:r>
              <a:rPr lang="nl-NL" sz="2500" dirty="0" smtClean="0"/>
              <a:t>)</a:t>
            </a:r>
          </a:p>
          <a:p>
            <a:r>
              <a:rPr lang="nl-NL" sz="2500" dirty="0" smtClean="0"/>
              <a:t>Tenslotte de </a:t>
            </a:r>
            <a:r>
              <a:rPr lang="nl-NL" sz="2500" dirty="0" err="1" smtClean="0"/>
              <a:t>Qa</a:t>
            </a:r>
            <a:r>
              <a:rPr lang="nl-NL" sz="2500" dirty="0" smtClean="0"/>
              <a:t> functie geeft bij elke de hoeveelheid aangeboden producten weer.</a:t>
            </a:r>
          </a:p>
          <a:p>
            <a:endParaRPr lang="nl-NL" sz="2500" dirty="0"/>
          </a:p>
        </p:txBody>
      </p:sp>
    </p:spTree>
    <p:extLst>
      <p:ext uri="{BB962C8B-B14F-4D97-AF65-F5344CB8AC3E}">
        <p14:creationId xmlns:p14="http://schemas.microsoft.com/office/powerpoint/2010/main" val="118770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a:t>
            </a:r>
            <a:r>
              <a:rPr lang="nl-NL" dirty="0" smtClean="0"/>
              <a:t>opgave 2.11 t. 2.14</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minuten de tijd.</a:t>
            </a:r>
          </a:p>
          <a:p>
            <a:r>
              <a:rPr lang="nl-NL" sz="2500" dirty="0" smtClean="0"/>
              <a:t>Eerste 4 minuten zelfstandig aan de slag.</a:t>
            </a:r>
          </a:p>
          <a:p>
            <a:r>
              <a:rPr lang="nl-NL" sz="2500" dirty="0" smtClean="0"/>
              <a:t>Lees de bijbehorende stukken theorie</a:t>
            </a:r>
          </a:p>
          <a:p>
            <a:r>
              <a:rPr lang="nl-NL" sz="2500" dirty="0" smtClean="0"/>
              <a:t>Maak t/m opgave </a:t>
            </a:r>
            <a:r>
              <a:rPr lang="nl-NL" sz="2500" dirty="0" smtClean="0"/>
              <a:t>2.16</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256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256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340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88910" y="1917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810626" y="189201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0202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6725"/>
          <a:stretch/>
        </p:blipFill>
        <p:spPr>
          <a:xfrm>
            <a:off x="0" y="0"/>
            <a:ext cx="6749716" cy="228600"/>
          </a:xfrm>
          <a:prstGeom prst="rect">
            <a:avLst/>
          </a:prstGeom>
        </p:spPr>
      </p:pic>
      <p:pic>
        <p:nvPicPr>
          <p:cNvPr id="5" name="Afbeelding 4"/>
          <p:cNvPicPr>
            <a:picLocks noChangeAspect="1"/>
          </p:cNvPicPr>
          <p:nvPr/>
        </p:nvPicPr>
        <p:blipFill rotWithShape="1">
          <a:blip r:embed="rId2"/>
          <a:srcRect b="86901"/>
          <a:stretch/>
        </p:blipFill>
        <p:spPr>
          <a:xfrm>
            <a:off x="0" y="0"/>
            <a:ext cx="6749716" cy="914400"/>
          </a:xfrm>
          <a:prstGeom prst="rect">
            <a:avLst/>
          </a:prstGeom>
        </p:spPr>
      </p:pic>
      <p:pic>
        <p:nvPicPr>
          <p:cNvPr id="6" name="Afbeelding 5"/>
          <p:cNvPicPr>
            <a:picLocks noChangeAspect="1"/>
          </p:cNvPicPr>
          <p:nvPr/>
        </p:nvPicPr>
        <p:blipFill rotWithShape="1">
          <a:blip r:embed="rId2"/>
          <a:srcRect b="83454"/>
          <a:stretch/>
        </p:blipFill>
        <p:spPr>
          <a:xfrm>
            <a:off x="0" y="0"/>
            <a:ext cx="6749716" cy="1155032"/>
          </a:xfrm>
          <a:prstGeom prst="rect">
            <a:avLst/>
          </a:prstGeom>
        </p:spPr>
      </p:pic>
      <p:pic>
        <p:nvPicPr>
          <p:cNvPr id="7" name="Afbeelding 6"/>
          <p:cNvPicPr>
            <a:picLocks noChangeAspect="1"/>
          </p:cNvPicPr>
          <p:nvPr/>
        </p:nvPicPr>
        <p:blipFill rotWithShape="1">
          <a:blip r:embed="rId2"/>
          <a:srcRect b="80351"/>
          <a:stretch/>
        </p:blipFill>
        <p:spPr>
          <a:xfrm>
            <a:off x="0" y="0"/>
            <a:ext cx="6749716" cy="1371600"/>
          </a:xfrm>
          <a:prstGeom prst="rect">
            <a:avLst/>
          </a:prstGeom>
        </p:spPr>
      </p:pic>
      <p:pic>
        <p:nvPicPr>
          <p:cNvPr id="8" name="Afbeelding 7"/>
          <p:cNvPicPr>
            <a:picLocks noChangeAspect="1"/>
          </p:cNvPicPr>
          <p:nvPr/>
        </p:nvPicPr>
        <p:blipFill rotWithShape="1">
          <a:blip r:embed="rId2"/>
          <a:srcRect b="77421"/>
          <a:stretch/>
        </p:blipFill>
        <p:spPr>
          <a:xfrm>
            <a:off x="0" y="0"/>
            <a:ext cx="6749716" cy="1576137"/>
          </a:xfrm>
          <a:prstGeom prst="rect">
            <a:avLst/>
          </a:prstGeom>
        </p:spPr>
      </p:pic>
      <p:pic>
        <p:nvPicPr>
          <p:cNvPr id="9" name="Afbeelding 8"/>
          <p:cNvPicPr>
            <a:picLocks noChangeAspect="1"/>
          </p:cNvPicPr>
          <p:nvPr/>
        </p:nvPicPr>
        <p:blipFill rotWithShape="1">
          <a:blip r:embed="rId2"/>
          <a:srcRect b="72423"/>
          <a:stretch/>
        </p:blipFill>
        <p:spPr>
          <a:xfrm>
            <a:off x="0" y="0"/>
            <a:ext cx="6749716" cy="1925053"/>
          </a:xfrm>
          <a:prstGeom prst="rect">
            <a:avLst/>
          </a:prstGeom>
        </p:spPr>
      </p:pic>
      <p:pic>
        <p:nvPicPr>
          <p:cNvPr id="10" name="Afbeelding 9"/>
          <p:cNvPicPr>
            <a:picLocks noChangeAspect="1"/>
          </p:cNvPicPr>
          <p:nvPr/>
        </p:nvPicPr>
        <p:blipFill rotWithShape="1">
          <a:blip r:embed="rId2"/>
          <a:srcRect b="12442"/>
          <a:stretch/>
        </p:blipFill>
        <p:spPr>
          <a:xfrm>
            <a:off x="0" y="0"/>
            <a:ext cx="6749716" cy="6112042"/>
          </a:xfrm>
          <a:prstGeom prst="rect">
            <a:avLst/>
          </a:prstGeom>
        </p:spPr>
      </p:pic>
      <p:pic>
        <p:nvPicPr>
          <p:cNvPr id="11" name="Afbeelding 10"/>
          <p:cNvPicPr>
            <a:picLocks noChangeAspect="1"/>
          </p:cNvPicPr>
          <p:nvPr/>
        </p:nvPicPr>
        <p:blipFill>
          <a:blip r:embed="rId2"/>
          <a:stretch>
            <a:fillRect/>
          </a:stretch>
        </p:blipFill>
        <p:spPr>
          <a:xfrm>
            <a:off x="0" y="0"/>
            <a:ext cx="6749716" cy="6980592"/>
          </a:xfrm>
          <a:prstGeom prst="rect">
            <a:avLst/>
          </a:prstGeom>
        </p:spPr>
      </p:pic>
    </p:spTree>
    <p:extLst>
      <p:ext uri="{BB962C8B-B14F-4D97-AF65-F5344CB8AC3E}">
        <p14:creationId xmlns:p14="http://schemas.microsoft.com/office/powerpoint/2010/main" val="329684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178969" y="-1"/>
            <a:ext cx="8760493" cy="6808673"/>
          </a:xfrm>
          <a:prstGeom prst="rect">
            <a:avLst/>
          </a:prstGeom>
        </p:spPr>
      </p:pic>
    </p:spTree>
    <p:extLst>
      <p:ext uri="{BB962C8B-B14F-4D97-AF65-F5344CB8AC3E}">
        <p14:creationId xmlns:p14="http://schemas.microsoft.com/office/powerpoint/2010/main" val="42592037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8253663" cy="6852511"/>
          </a:xfrm>
          <a:prstGeom prst="rect">
            <a:avLst/>
          </a:prstGeom>
        </p:spPr>
      </p:pic>
    </p:spTree>
    <p:extLst>
      <p:ext uri="{BB962C8B-B14F-4D97-AF65-F5344CB8AC3E}">
        <p14:creationId xmlns:p14="http://schemas.microsoft.com/office/powerpoint/2010/main" val="94221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12192000" cy="1510974"/>
          </a:xfrm>
          <a:prstGeom prst="rect">
            <a:avLst/>
          </a:prstGeom>
        </p:spPr>
      </p:pic>
      <p:pic>
        <p:nvPicPr>
          <p:cNvPr id="5" name="Afbeelding 4"/>
          <p:cNvPicPr>
            <a:picLocks noChangeAspect="1"/>
          </p:cNvPicPr>
          <p:nvPr/>
        </p:nvPicPr>
        <p:blipFill>
          <a:blip r:embed="rId3"/>
          <a:stretch>
            <a:fillRect/>
          </a:stretch>
        </p:blipFill>
        <p:spPr>
          <a:xfrm>
            <a:off x="0" y="1425412"/>
            <a:ext cx="12192000" cy="1618638"/>
          </a:xfrm>
          <a:prstGeom prst="rect">
            <a:avLst/>
          </a:prstGeom>
        </p:spPr>
      </p:pic>
    </p:spTree>
    <p:extLst>
      <p:ext uri="{BB962C8B-B14F-4D97-AF65-F5344CB8AC3E}">
        <p14:creationId xmlns:p14="http://schemas.microsoft.com/office/powerpoint/2010/main" val="311833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a:t>
            </a:r>
            <a:r>
              <a:rPr lang="nl-NL" dirty="0" smtClean="0"/>
              <a:t>opgave 2.15 en 2.16</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a:t>
            </a:r>
            <a:r>
              <a:rPr lang="nl-NL" sz="2500" dirty="0" smtClean="0"/>
              <a:t>minuten de tijd.</a:t>
            </a:r>
          </a:p>
          <a:p>
            <a:r>
              <a:rPr lang="nl-NL" sz="2500" dirty="0" smtClean="0"/>
              <a:t>Eerste 4 minuten zelfstandig aan de slag.</a:t>
            </a:r>
          </a:p>
          <a:p>
            <a:r>
              <a:rPr lang="nl-NL" sz="2500" dirty="0" smtClean="0"/>
              <a:t>Lees de bijbehorende stukken theorie</a:t>
            </a:r>
          </a:p>
          <a:p>
            <a:r>
              <a:rPr lang="nl-NL" sz="2500" dirty="0" smtClean="0"/>
              <a:t>Eerder klaar? Uit het raam staren.</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256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256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81637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13537"/>
          <a:stretch/>
        </p:blipFill>
        <p:spPr>
          <a:xfrm>
            <a:off x="165543" y="0"/>
            <a:ext cx="10289899" cy="5919538"/>
          </a:xfrm>
          <a:prstGeom prst="rect">
            <a:avLst/>
          </a:prstGeom>
        </p:spPr>
      </p:pic>
      <p:pic>
        <p:nvPicPr>
          <p:cNvPr id="5" name="Afbeelding 4"/>
          <p:cNvPicPr>
            <a:picLocks noChangeAspect="1"/>
          </p:cNvPicPr>
          <p:nvPr/>
        </p:nvPicPr>
        <p:blipFill>
          <a:blip r:embed="rId2"/>
          <a:stretch>
            <a:fillRect/>
          </a:stretch>
        </p:blipFill>
        <p:spPr>
          <a:xfrm>
            <a:off x="165543" y="-1"/>
            <a:ext cx="10289899" cy="6846349"/>
          </a:xfrm>
          <a:prstGeom prst="rect">
            <a:avLst/>
          </a:prstGeom>
        </p:spPr>
      </p:pic>
    </p:spTree>
    <p:extLst>
      <p:ext uri="{BB962C8B-B14F-4D97-AF65-F5344CB8AC3E}">
        <p14:creationId xmlns:p14="http://schemas.microsoft.com/office/powerpoint/2010/main" val="294327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7267074" cy="6893205"/>
          </a:xfrm>
          <a:prstGeom prst="rect">
            <a:avLst/>
          </a:prstGeom>
        </p:spPr>
      </p:pic>
    </p:spTree>
    <p:extLst>
      <p:ext uri="{BB962C8B-B14F-4D97-AF65-F5344CB8AC3E}">
        <p14:creationId xmlns:p14="http://schemas.microsoft.com/office/powerpoint/2010/main" val="420955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a:t>
            </a:r>
          </a:p>
          <a:p>
            <a:r>
              <a:rPr lang="nl-NL" sz="2500" dirty="0" smtClean="0"/>
              <a:t>Opgaves 2.10 t/m 2.16</a:t>
            </a:r>
            <a:endParaRPr lang="nl-NL" sz="2500" dirty="0" smtClean="0"/>
          </a:p>
          <a:p>
            <a:r>
              <a:rPr lang="nl-NL" sz="2500" dirty="0" smtClean="0"/>
              <a:t>Consumenten en producentensurplus.</a:t>
            </a:r>
          </a:p>
          <a:p>
            <a:endParaRPr lang="nl-NL" sz="2500" dirty="0" smtClean="0"/>
          </a:p>
          <a:p>
            <a:endParaRPr lang="nl-NL" sz="2500" dirty="0" smtClean="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18011"/>
          <a:stretch/>
        </p:blipFill>
        <p:spPr>
          <a:xfrm>
            <a:off x="0" y="0"/>
            <a:ext cx="9274002" cy="5654842"/>
          </a:xfrm>
          <a:prstGeom prst="rect">
            <a:avLst/>
          </a:prstGeom>
        </p:spPr>
      </p:pic>
      <p:pic>
        <p:nvPicPr>
          <p:cNvPr id="5" name="Afbeelding 4"/>
          <p:cNvPicPr>
            <a:picLocks noChangeAspect="1"/>
          </p:cNvPicPr>
          <p:nvPr/>
        </p:nvPicPr>
        <p:blipFill rotWithShape="1">
          <a:blip r:embed="rId2"/>
          <a:srcRect b="13301"/>
          <a:stretch/>
        </p:blipFill>
        <p:spPr>
          <a:xfrm>
            <a:off x="0" y="0"/>
            <a:ext cx="9274002" cy="5979695"/>
          </a:xfrm>
          <a:prstGeom prst="rect">
            <a:avLst/>
          </a:prstGeom>
        </p:spPr>
      </p:pic>
      <p:pic>
        <p:nvPicPr>
          <p:cNvPr id="6" name="Afbeelding 5"/>
          <p:cNvPicPr>
            <a:picLocks noChangeAspect="1"/>
          </p:cNvPicPr>
          <p:nvPr/>
        </p:nvPicPr>
        <p:blipFill>
          <a:blip r:embed="rId2"/>
          <a:stretch>
            <a:fillRect/>
          </a:stretch>
        </p:blipFill>
        <p:spPr>
          <a:xfrm>
            <a:off x="0" y="0"/>
            <a:ext cx="9274002" cy="6897052"/>
          </a:xfrm>
          <a:prstGeom prst="rect">
            <a:avLst/>
          </a:prstGeom>
        </p:spPr>
      </p:pic>
    </p:spTree>
    <p:extLst>
      <p:ext uri="{BB962C8B-B14F-4D97-AF65-F5344CB8AC3E}">
        <p14:creationId xmlns:p14="http://schemas.microsoft.com/office/powerpoint/2010/main" val="323178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welvaartstheorie.</a:t>
            </a:r>
            <a:endParaRPr lang="nl-NL" dirty="0"/>
          </a:p>
        </p:txBody>
      </p:sp>
      <p:sp>
        <p:nvSpPr>
          <p:cNvPr id="3" name="Tijdelijke aanduiding voor inhoud 2"/>
          <p:cNvSpPr>
            <a:spLocks noGrp="1"/>
          </p:cNvSpPr>
          <p:nvPr>
            <p:ph idx="1"/>
          </p:nvPr>
        </p:nvSpPr>
        <p:spPr>
          <a:xfrm>
            <a:off x="677334" y="1431759"/>
            <a:ext cx="8596668" cy="4609604"/>
          </a:xfrm>
        </p:spPr>
        <p:txBody>
          <a:bodyPr>
            <a:noAutofit/>
          </a:bodyPr>
          <a:lstStyle/>
          <a:p>
            <a:r>
              <a:rPr lang="nl-NL" sz="2500" dirty="0" smtClean="0"/>
              <a:t>De welvaartstheorie zegt het volgende: alle goederen en diensten hebben voor ons een bepaalde waarde wanneer we er gebruik van maken/consumeren.</a:t>
            </a:r>
          </a:p>
          <a:p>
            <a:r>
              <a:rPr lang="nl-NL" sz="2500" dirty="0" smtClean="0"/>
              <a:t>Dit noemen we de </a:t>
            </a:r>
            <a:r>
              <a:rPr lang="nl-NL" sz="2500" b="1" dirty="0" smtClean="0"/>
              <a:t>baten.</a:t>
            </a:r>
          </a:p>
          <a:p>
            <a:r>
              <a:rPr lang="nl-NL" sz="2500" dirty="0" smtClean="0"/>
              <a:t>De prijs die we hiervoor betalen, cq wat we opofferen om gebruik te maken van de goederen/diensten noemen we de kosten.</a:t>
            </a:r>
          </a:p>
          <a:p>
            <a:r>
              <a:rPr lang="nl-NL" sz="2500" dirty="0" smtClean="0"/>
              <a:t>Zolang de baten hoger zijn dan de kosten neemt de welvaart toe bij consumptie van het goed/dienst.</a:t>
            </a:r>
          </a:p>
          <a:p>
            <a:r>
              <a:rPr lang="nl-NL" sz="2500" dirty="0" smtClean="0"/>
              <a:t>Dit geld niet alleen voor individuen, ook voor overheid/bedrijven/docenten/leerlingen.</a:t>
            </a:r>
          </a:p>
          <a:p>
            <a:endParaRPr lang="nl-NL" sz="2500" dirty="0"/>
          </a:p>
        </p:txBody>
      </p:sp>
    </p:spTree>
    <p:extLst>
      <p:ext uri="{BB962C8B-B14F-4D97-AF65-F5344CB8AC3E}">
        <p14:creationId xmlns:p14="http://schemas.microsoft.com/office/powerpoint/2010/main" val="2856506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6411" y="96253"/>
            <a:ext cx="9117591" cy="1834147"/>
          </a:xfrm>
        </p:spPr>
        <p:txBody>
          <a:bodyPr/>
          <a:lstStyle/>
          <a:p>
            <a:r>
              <a:rPr lang="nl-NL" dirty="0" smtClean="0"/>
              <a:t>Pareto-efficientie.</a:t>
            </a:r>
            <a:br>
              <a:rPr lang="nl-NL" dirty="0" smtClean="0"/>
            </a:br>
            <a:endParaRPr lang="nl-NL" dirty="0"/>
          </a:p>
        </p:txBody>
      </p:sp>
      <p:sp>
        <p:nvSpPr>
          <p:cNvPr id="3" name="Tijdelijke aanduiding voor inhoud 2"/>
          <p:cNvSpPr>
            <a:spLocks noGrp="1"/>
          </p:cNvSpPr>
          <p:nvPr>
            <p:ph idx="1"/>
          </p:nvPr>
        </p:nvSpPr>
        <p:spPr>
          <a:xfrm>
            <a:off x="156411" y="782054"/>
            <a:ext cx="9853863" cy="4368720"/>
          </a:xfrm>
        </p:spPr>
        <p:txBody>
          <a:bodyPr>
            <a:noAutofit/>
          </a:bodyPr>
          <a:lstStyle/>
          <a:p>
            <a:r>
              <a:rPr lang="nl-NL" sz="2500" dirty="0" smtClean="0"/>
              <a:t>Het voorbeeld uit je boek:</a:t>
            </a:r>
          </a:p>
          <a:p>
            <a:r>
              <a:rPr lang="nl-NL" sz="2500" dirty="0" smtClean="0"/>
              <a:t>Ans en Bob hebben samen een maximale welvaart van 50. ze kunnen deze welvaart onderling verdelen </a:t>
            </a:r>
            <a:r>
              <a:rPr lang="nl-NL" sz="2500" dirty="0" err="1" smtClean="0"/>
              <a:t>bvb</a:t>
            </a:r>
            <a:r>
              <a:rPr lang="nl-NL" sz="2500" dirty="0" smtClean="0"/>
              <a:t>:</a:t>
            </a:r>
          </a:p>
          <a:p>
            <a:r>
              <a:rPr lang="nl-NL" sz="2500" dirty="0" smtClean="0"/>
              <a:t>Ans 40, bob 10</a:t>
            </a:r>
          </a:p>
          <a:p>
            <a:r>
              <a:rPr lang="nl-NL" sz="2500" dirty="0" smtClean="0"/>
              <a:t>Ans 25, bob 25</a:t>
            </a:r>
          </a:p>
          <a:p>
            <a:r>
              <a:rPr lang="nl-NL" sz="2500" dirty="0" smtClean="0"/>
              <a:t>Ans 15, bob 35</a:t>
            </a:r>
            <a:endParaRPr lang="nl-NL" sz="2500" dirty="0"/>
          </a:p>
          <a:p>
            <a:r>
              <a:rPr lang="nl-NL" sz="2500" dirty="0" smtClean="0"/>
              <a:t>De maximale welvaart is elke keer 50, dus als Ans een welvaart heeft van 40, kan bob een welvaart hebben van maximaal 10. Wanneer bob een welvaart van 11 wilt, zal Ans haar welvaart afnemen naar 39. Bob zijn welvaart kan dus niet verbeterd worden zonder dat het ten koste gaat van Ans. </a:t>
            </a:r>
          </a:p>
          <a:p>
            <a:r>
              <a:rPr lang="nl-NL" sz="2500" dirty="0" smtClean="0"/>
              <a:t>Een punt waarin de welvaart van iemand alleen kan toenemen ten koste van andere noemen we </a:t>
            </a:r>
            <a:r>
              <a:rPr lang="nl-NL" sz="2500" b="1" dirty="0" smtClean="0"/>
              <a:t>Pareto efficiënt.</a:t>
            </a:r>
            <a:endParaRPr lang="nl-NL" sz="2500" b="1" dirty="0"/>
          </a:p>
        </p:txBody>
      </p:sp>
    </p:spTree>
    <p:extLst>
      <p:ext uri="{BB962C8B-B14F-4D97-AF65-F5344CB8AC3E}">
        <p14:creationId xmlns:p14="http://schemas.microsoft.com/office/powerpoint/2010/main" val="398221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216568"/>
            <a:ext cx="8816802" cy="5824795"/>
          </a:xfrm>
        </p:spPr>
        <p:txBody>
          <a:bodyPr>
            <a:noAutofit/>
          </a:bodyPr>
          <a:lstStyle/>
          <a:p>
            <a:r>
              <a:rPr lang="nl-NL" sz="2500" dirty="0"/>
              <a:t>Ans 40, bob 10</a:t>
            </a:r>
          </a:p>
          <a:p>
            <a:r>
              <a:rPr lang="nl-NL" sz="2500" dirty="0"/>
              <a:t>Ans 25, bob 25</a:t>
            </a:r>
          </a:p>
          <a:p>
            <a:r>
              <a:rPr lang="nl-NL" sz="2500" dirty="0"/>
              <a:t>Ans 15, bob 35</a:t>
            </a:r>
          </a:p>
          <a:p>
            <a:r>
              <a:rPr lang="nl-NL" sz="2500" dirty="0" smtClean="0"/>
              <a:t>Zijn allemaal Pareto-</a:t>
            </a:r>
            <a:r>
              <a:rPr lang="nl-NL" sz="2500" dirty="0" err="1" smtClean="0"/>
              <a:t>efficiente</a:t>
            </a:r>
            <a:r>
              <a:rPr lang="nl-NL" sz="2500" dirty="0" smtClean="0"/>
              <a:t> punten, tenslotte de welvaart van de een kan alleen verbeterd worden ten koste van de welvaart van een ander.</a:t>
            </a:r>
          </a:p>
          <a:p>
            <a:r>
              <a:rPr lang="nl-NL" sz="2500" dirty="0" smtClean="0"/>
              <a:t>Stel nu dat we het punt nemen dat Ans 40 en bob 9.</a:t>
            </a:r>
          </a:p>
          <a:p>
            <a:r>
              <a:rPr lang="nl-NL" sz="2500" dirty="0" smtClean="0"/>
              <a:t>Dan had of Ans 41 kunnen hebben en bob 9, of Ans 40 en bob 10. in beide gevallen gaat de welvaart van 1 van de 2 erop vooruit, zonder dat dit ten koste gaat van de andere.</a:t>
            </a:r>
          </a:p>
          <a:p>
            <a:r>
              <a:rPr lang="nl-NL" sz="2500" dirty="0" smtClean="0"/>
              <a:t>Het punt Ans 40, bob 9 is dus NIET Pareto-efficient.</a:t>
            </a:r>
          </a:p>
          <a:p>
            <a:endParaRPr lang="nl-NL" sz="2500" dirty="0"/>
          </a:p>
        </p:txBody>
      </p:sp>
    </p:spTree>
    <p:extLst>
      <p:ext uri="{BB962C8B-B14F-4D97-AF65-F5344CB8AC3E}">
        <p14:creationId xmlns:p14="http://schemas.microsoft.com/office/powerpoint/2010/main" val="2317223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consumenten en producenten surplus.</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De welvaartstheorie zei: zolang de baten groter zijn dan de kosten zal door ruilen de welvaart toenemen.</a:t>
            </a:r>
          </a:p>
          <a:p>
            <a:r>
              <a:rPr lang="nl-NL" sz="2500" dirty="0" smtClean="0"/>
              <a:t>Vanaf de koper gezien: als de kosten voor het product lager zijn dan de baten van het product neemt zijn welvaart toe. Het verschil tussen deze kosten en baten noemen we het </a:t>
            </a:r>
            <a:r>
              <a:rPr lang="nl-NL" sz="2500" b="1" dirty="0" smtClean="0"/>
              <a:t>consumentensurplus.</a:t>
            </a:r>
          </a:p>
          <a:p>
            <a:r>
              <a:rPr lang="nl-NL" sz="2500" dirty="0" smtClean="0"/>
              <a:t>Stel de PS3 kost 300 euro in de winkel, en ik ben bereid er 400 euro voor te betalen. Dan zijn mijn baten 100 hoger dan mijn kosten (400-300) en heb ik een consumentensurplus van 100.</a:t>
            </a:r>
          </a:p>
          <a:p>
            <a:endParaRPr lang="nl-NL" sz="2500" dirty="0"/>
          </a:p>
        </p:txBody>
      </p:sp>
    </p:spTree>
    <p:extLst>
      <p:ext uri="{BB962C8B-B14F-4D97-AF65-F5344CB8AC3E}">
        <p14:creationId xmlns:p14="http://schemas.microsoft.com/office/powerpoint/2010/main" val="176359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consumenten en producenten surplus.</a:t>
            </a:r>
            <a:endParaRPr lang="nl-NL" dirty="0"/>
          </a:p>
        </p:txBody>
      </p:sp>
      <p:sp>
        <p:nvSpPr>
          <p:cNvPr id="3" name="Tijdelijke aanduiding voor inhoud 2"/>
          <p:cNvSpPr>
            <a:spLocks noGrp="1"/>
          </p:cNvSpPr>
          <p:nvPr>
            <p:ph idx="1"/>
          </p:nvPr>
        </p:nvSpPr>
        <p:spPr>
          <a:xfrm>
            <a:off x="168442" y="1780674"/>
            <a:ext cx="9105560" cy="5077325"/>
          </a:xfrm>
        </p:spPr>
        <p:txBody>
          <a:bodyPr>
            <a:normAutofit fontScale="92500" lnSpcReduction="10000"/>
          </a:bodyPr>
          <a:lstStyle/>
          <a:p>
            <a:r>
              <a:rPr lang="nl-NL" sz="2500" dirty="0" smtClean="0"/>
              <a:t>De welvaartstheorie zei: zolang de baten groter zijn dan de kosten zal door ruilen de welvaart toenemen.</a:t>
            </a:r>
          </a:p>
          <a:p>
            <a:r>
              <a:rPr lang="nl-NL" sz="2500" dirty="0" smtClean="0"/>
              <a:t>Vanaf de verkoper gezien: als de </a:t>
            </a:r>
            <a:r>
              <a:rPr lang="nl-NL" sz="2500" dirty="0" smtClean="0"/>
              <a:t>leveringsbereidheid</a:t>
            </a:r>
            <a:r>
              <a:rPr lang="nl-NL" sz="2500" dirty="0" smtClean="0"/>
              <a:t> </a:t>
            </a:r>
            <a:r>
              <a:rPr lang="nl-NL" sz="2500" dirty="0" smtClean="0"/>
              <a:t>voor het produceren van het product lager zijn dan de baten van het verkopen van het product neemt zijn welvaart toe. Het verschil tussen deze </a:t>
            </a:r>
            <a:r>
              <a:rPr lang="nl-NL" sz="2500" dirty="0" smtClean="0"/>
              <a:t>leveringsbereidheid en </a:t>
            </a:r>
            <a:r>
              <a:rPr lang="nl-NL" sz="2500" dirty="0" smtClean="0"/>
              <a:t>baten noemen we het </a:t>
            </a:r>
            <a:r>
              <a:rPr lang="nl-NL" sz="2500" b="1" dirty="0" smtClean="0"/>
              <a:t>producenten surplus.</a:t>
            </a:r>
          </a:p>
          <a:p>
            <a:r>
              <a:rPr lang="nl-NL" sz="2500" dirty="0" smtClean="0"/>
              <a:t>Stel de PS3 kost 300 euro in de winkel</a:t>
            </a:r>
            <a:r>
              <a:rPr lang="nl-NL" sz="2500" dirty="0" smtClean="0"/>
              <a:t>, vanaf 150 euro is de producent bereid het product te verkopen. </a:t>
            </a:r>
            <a:r>
              <a:rPr lang="nl-NL" sz="2500" dirty="0" smtClean="0"/>
              <a:t>Het producten surplus is baten – kosten (300 -150) = 150.</a:t>
            </a:r>
          </a:p>
          <a:p>
            <a:r>
              <a:rPr lang="nl-NL" sz="2500" dirty="0" smtClean="0"/>
              <a:t>Hiermee gaan we oefen</a:t>
            </a:r>
            <a:r>
              <a:rPr lang="nl-NL" sz="2500" dirty="0" smtClean="0"/>
              <a:t>.</a:t>
            </a:r>
          </a:p>
          <a:p>
            <a:r>
              <a:rPr lang="nl-NL" sz="2500" b="1" dirty="0" smtClean="0"/>
              <a:t>De leveringsbereidheid is gelijk aan de Gemiddelde Variabele kosten.</a:t>
            </a:r>
            <a:endParaRPr lang="nl-NL" sz="2500" b="1" dirty="0"/>
          </a:p>
        </p:txBody>
      </p:sp>
    </p:spTree>
    <p:extLst>
      <p:ext uri="{BB962C8B-B14F-4D97-AF65-F5344CB8AC3E}">
        <p14:creationId xmlns:p14="http://schemas.microsoft.com/office/powerpoint/2010/main" val="382777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opgave </a:t>
            </a:r>
            <a:r>
              <a:rPr lang="nl-NL" dirty="0" smtClean="0"/>
              <a:t>2.10</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a:t>7</a:t>
            </a:r>
            <a:r>
              <a:rPr lang="nl-NL" sz="2500" dirty="0" smtClean="0"/>
              <a:t> </a:t>
            </a:r>
            <a:r>
              <a:rPr lang="nl-NL" sz="2500" dirty="0" smtClean="0"/>
              <a:t>minuten de tijd.</a:t>
            </a:r>
          </a:p>
          <a:p>
            <a:r>
              <a:rPr lang="nl-NL" sz="2500" dirty="0" smtClean="0"/>
              <a:t>Eerste 4 minuten zelfstandig aan de slag.</a:t>
            </a:r>
          </a:p>
          <a:p>
            <a:r>
              <a:rPr lang="nl-NL" sz="2500" dirty="0" smtClean="0"/>
              <a:t>Lees de bijbehorende stukken theorie</a:t>
            </a:r>
          </a:p>
          <a:p>
            <a:r>
              <a:rPr lang="nl-NL" sz="2500" dirty="0" smtClean="0"/>
              <a:t>Maak t/m opgave </a:t>
            </a:r>
            <a:r>
              <a:rPr lang="nl-NL" sz="2500" dirty="0" smtClean="0"/>
              <a:t>2.16</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96673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1233"/>
          <a:stretch/>
        </p:blipFill>
        <p:spPr>
          <a:xfrm>
            <a:off x="0" y="0"/>
            <a:ext cx="12192000" cy="1010653"/>
          </a:xfrm>
          <a:prstGeom prst="rect">
            <a:avLst/>
          </a:prstGeom>
        </p:spPr>
      </p:pic>
      <p:pic>
        <p:nvPicPr>
          <p:cNvPr id="5" name="Afbeelding 4"/>
          <p:cNvPicPr>
            <a:picLocks noChangeAspect="1"/>
          </p:cNvPicPr>
          <p:nvPr/>
        </p:nvPicPr>
        <p:blipFill>
          <a:blip r:embed="rId2"/>
          <a:stretch>
            <a:fillRect/>
          </a:stretch>
        </p:blipFill>
        <p:spPr>
          <a:xfrm>
            <a:off x="0" y="0"/>
            <a:ext cx="12192000" cy="5385256"/>
          </a:xfrm>
          <a:prstGeom prst="rect">
            <a:avLst/>
          </a:prstGeom>
        </p:spPr>
      </p:pic>
    </p:spTree>
    <p:extLst>
      <p:ext uri="{BB962C8B-B14F-4D97-AF65-F5344CB8AC3E}">
        <p14:creationId xmlns:p14="http://schemas.microsoft.com/office/powerpoint/2010/main" val="22755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784</TotalTime>
  <Words>813</Words>
  <Application>Microsoft Office PowerPoint</Application>
  <PresentationFormat>Breedbeeld</PresentationFormat>
  <Paragraphs>97</Paragraphs>
  <Slides>20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20</vt:i4>
      </vt:variant>
    </vt:vector>
  </HeadingPairs>
  <TitlesOfParts>
    <vt:vector size="24" baseType="lpstr">
      <vt:lpstr>Arial</vt:lpstr>
      <vt:lpstr>Trebuchet MS</vt:lpstr>
      <vt:lpstr>Wingdings 3</vt:lpstr>
      <vt:lpstr>Facet</vt:lpstr>
      <vt:lpstr>Welkom VWO 5.</vt:lpstr>
      <vt:lpstr>Agenda:</vt:lpstr>
      <vt:lpstr>De welvaartstheorie.</vt:lpstr>
      <vt:lpstr>Pareto-efficientie. </vt:lpstr>
      <vt:lpstr>PowerPoint-presentatie</vt:lpstr>
      <vt:lpstr>Het consumenten en producenten surplus.</vt:lpstr>
      <vt:lpstr>Het consumenten en producenten surplus.</vt:lpstr>
      <vt:lpstr>maak opgave 2.10</vt:lpstr>
      <vt:lpstr>PowerPoint-presentatie</vt:lpstr>
      <vt:lpstr>1 misvatting en van individueel naar totaal.</vt:lpstr>
      <vt:lpstr>1 misvatting en van individueel naar totaal.</vt:lpstr>
      <vt:lpstr>maak opgave 2.11 t. 2.14</vt:lpstr>
      <vt:lpstr>PowerPoint-presentatie</vt:lpstr>
      <vt:lpstr>PowerPoint-presentatie</vt:lpstr>
      <vt:lpstr>PowerPoint-presentatie</vt:lpstr>
      <vt:lpstr>PowerPoint-presentatie</vt:lpstr>
      <vt:lpstr>maak opgave 2.15 en 2.16</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108</cp:revision>
  <dcterms:created xsi:type="dcterms:W3CDTF">2017-08-27T09:00:36Z</dcterms:created>
  <dcterms:modified xsi:type="dcterms:W3CDTF">2017-10-01T09:53:02Z</dcterms:modified>
</cp:coreProperties>
</file>